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51435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7"/>
    <p:restoredTop sz="94610"/>
  </p:normalViewPr>
  <p:slideViewPr>
    <p:cSldViewPr snapToGrid="0" snapToObjects="1">
      <p:cViewPr varScale="1">
        <p:scale>
          <a:sx n="125" d="100"/>
          <a:sy n="125" d="100"/>
        </p:scale>
        <p:origin x="16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65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ACD7-2A63-AFAD-C8E9-6A0B206AD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889B3-3131-D4CC-3246-4CD25A37E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D2F2D-E018-D4F9-789F-A8D17F87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D28B-89E5-F146-A615-6FF0E6295E0A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9CC4A-5954-F522-5D36-58355FBD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BB540-BE02-79E0-F3D0-0391B950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D92B-46A7-0E4B-9B46-767DF97A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328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6CA9-2EAE-0989-1199-4F25CE62B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30EE7-1494-333D-E450-D429F6ACD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201BA-5AA0-0092-2B33-F7F47B87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D28B-89E5-F146-A615-6FF0E6295E0A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80DA2-64D8-296C-55BF-EA33868F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27F7C-8112-9BD2-135E-81C417BC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D92B-46A7-0E4B-9B46-767DF97A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57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F5A5A0-131A-D173-98D4-C7D3F770F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34FFA-BA14-E339-2B4C-2E7C97DFA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E19F6-884C-BDBC-7E29-2480E846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D28B-89E5-F146-A615-6FF0E6295E0A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C1E07-B698-B075-100D-2B2ECF1C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FE675-2101-D5FE-E2BD-47B9E7A7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D92B-46A7-0E4B-9B46-767DF97A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969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18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D21A-B1C1-A3CE-D99A-04669640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4B9E4-E724-1BDE-C224-9FEC155F0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086EA-CB6B-FE69-692E-D7CED7DAE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D28B-89E5-F146-A615-6FF0E6295E0A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01CD2-6661-1361-34E2-7FCF06AF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41329-96CD-7F0B-CEDE-5D4B9445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D92B-46A7-0E4B-9B46-767DF97A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053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CE93-1F2B-61B9-AA38-63A369FBD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75E5A-2A1E-9A76-B990-63D2D90D6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FEE19-20AF-09D6-E978-10695C96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D28B-89E5-F146-A615-6FF0E6295E0A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060F7-61FB-619B-9C70-495743A7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82A9E-3DAA-E883-29DE-479C2801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D92B-46A7-0E4B-9B46-767DF97A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507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A520-9046-FAA1-4B26-67F3ADF0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A72F-6D43-D929-E52D-AAC1F796F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B394F-0536-9DE4-BCE6-13E5A0059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08CE8-A7D1-1FB3-5F7B-90AB4748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D28B-89E5-F146-A615-6FF0E6295E0A}" type="datetimeFigureOut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C49F8-0906-75EE-4F4A-FD487627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AF760-474C-0100-7953-2BFD9880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D92B-46A7-0E4B-9B46-767DF97A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38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5134-999D-0CD8-802F-3BAAA0F9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AA909-5FAE-B475-7C58-FE9AF2F39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F369B-3F2A-F912-23D9-E1BB3FC89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A373B-49EB-0D6D-9ABA-3B9E70B8D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940DB-F16D-C06D-7FA8-80AAFF856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E993E-D76B-18C0-4CC6-EB12D03D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D28B-89E5-F146-A615-6FF0E6295E0A}" type="datetimeFigureOut">
              <a:rPr lang="en-US" smtClean="0"/>
              <a:t>2/8/26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C9B42-8E17-8EA4-AE07-6B16B884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C2997B-9F21-A6D1-5C7C-AAE72A08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D92B-46A7-0E4B-9B46-767DF97A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130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E870-51A0-CEAC-B529-8584FF4C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F42DC8-4404-7671-DA6F-21915155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D28B-89E5-F146-A615-6FF0E6295E0A}" type="datetimeFigureOut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A3158-2B32-FB84-2680-895814BA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EF003-E316-34D5-1C6C-8F9070438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D92B-46A7-0E4B-9B46-767DF97A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149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A0B13-D669-23B4-05E8-E15928A5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D28B-89E5-F146-A615-6FF0E6295E0A}" type="datetimeFigureOut">
              <a:rPr lang="en-US" smtClean="0"/>
              <a:t>2/8/26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17BB1-A79A-1A2B-136F-6DBC2C1B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DD34A-5D34-839D-2DB5-2E60F98E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D92B-46A7-0E4B-9B46-767DF97A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455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DDA9-4EEE-991D-411D-9E3F4297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015E4-6B26-AF8D-0BB0-9CD15536B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60D65-6DB6-F326-73EC-2FABFA17A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D469-44F1-133F-1E9D-3CEF1EC9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D28B-89E5-F146-A615-6FF0E6295E0A}" type="datetimeFigureOut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6160B-5954-1D58-8590-EC04E377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D8E67-4587-0E09-5DBF-EF2119D2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D92B-46A7-0E4B-9B46-767DF97A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445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A9D9-FB55-559F-9DD1-725F7F65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2A2E7F-0E51-8CCC-AAED-6B01F2CE8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39200-1F86-E265-F2B3-46B16256B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515FF-510D-BBCC-D612-6A56043E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D28B-89E5-F146-A615-6FF0E6295E0A}" type="datetimeFigureOut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B6932-BCBB-29E9-290B-50CE4354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17772-06A6-C40D-4599-D20C82BE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D92B-46A7-0E4B-9B46-767DF97A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002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5827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226DE0-F913-9E37-884B-8B878834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A4CC3-6CAF-50F0-70AE-45F7095B5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BD460-7CFD-CA02-EA57-AFF6AEA48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E8D28B-89E5-F146-A615-6FF0E6295E0A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8EBA-AD97-1F74-C936-E50336F21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8BEEC-A3F9-9C84-25FE-633A6E10C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0CD92B-46A7-0E4B-9B46-767DF97A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6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stairs leading to a building&#10;&#10;AI-generated content may be incorrect.">
            <a:extLst>
              <a:ext uri="{FF2B5EF4-FFF2-40B4-BE49-F238E27FC236}">
                <a16:creationId xmlns:a16="http://schemas.microsoft.com/office/drawing/2014/main" id="{5304AD95-BD04-3928-461D-162FC70C71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238" y="69305"/>
            <a:ext cx="7499183" cy="500489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992978" y="1708845"/>
            <a:ext cx="715797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500" b="1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Becoming Digital Citizens</a:t>
            </a:r>
            <a:endParaRPr lang="en-US" sz="4500" dirty="0">
              <a:solidFill>
                <a:srgbClr val="00B0F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2086122" y="2547045"/>
            <a:ext cx="4971755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1800" dirty="0">
                <a:solidFill>
                  <a:srgbClr val="00B0F0"/>
                </a:solidFill>
                <a:highlight>
                  <a:srgbClr val="0000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Safe Searching • Source Checking • Ethical Use</a:t>
            </a:r>
            <a:endParaRPr lang="en-US" sz="1800" dirty="0">
              <a:solidFill>
                <a:srgbClr val="00B0F0"/>
              </a:solidFill>
              <a:highlight>
                <a:srgbClr val="000000"/>
              </a:highlight>
            </a:endParaRPr>
          </a:p>
        </p:txBody>
      </p:sp>
      <p:sp>
        <p:nvSpPr>
          <p:cNvPr id="4" name="Text 2"/>
          <p:cNvSpPr/>
          <p:nvPr/>
        </p:nvSpPr>
        <p:spPr>
          <a:xfrm>
            <a:off x="2463590" y="3248025"/>
            <a:ext cx="3694313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00B050"/>
                </a:solidFill>
                <a:highlight>
                  <a:srgbClr val="0000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William Fonda • Lewis Palmer District 38 • 5th Grade</a:t>
            </a:r>
            <a:endParaRPr lang="en-US" sz="1050" b="1" dirty="0"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89403" y="2049810"/>
            <a:ext cx="2565120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36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Questions?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2595503" y="2826990"/>
            <a:ext cx="395299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you for becoming better digital citizens!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💡 What is a Digital Citizen?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325835"/>
            <a:ext cx="808329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citizens make safe choices and protect their privacy online!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609600" y="1859235"/>
            <a:ext cx="8083296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70"/>
              </a:lnSpc>
              <a:buNone/>
            </a:pPr>
            <a:r>
              <a:rPr lang="en-US" sz="10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Sources: ISTE Standards for Students, Google Safety Center</a:t>
            </a:r>
            <a:endParaRPr lang="en-US" sz="1050" dirty="0">
              <a:solidFill>
                <a:srgbClr val="00B0F0"/>
              </a:solidFill>
            </a:endParaRPr>
          </a:p>
        </p:txBody>
      </p:sp>
      <p:pic>
        <p:nvPicPr>
          <p:cNvPr id="6" name="Picture 5" descr="A blue hexagon with a star and mountains&#10;&#10;AI-generated content may be incorrect.">
            <a:extLst>
              <a:ext uri="{FF2B5EF4-FFF2-40B4-BE49-F238E27FC236}">
                <a16:creationId xmlns:a16="http://schemas.microsoft.com/office/drawing/2014/main" id="{8E182A66-6EF5-E71D-3371-86DD71D8F2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0957" t="11039" r="20664" b="11942"/>
          <a:stretch>
            <a:fillRect/>
          </a:stretch>
        </p:blipFill>
        <p:spPr>
          <a:xfrm>
            <a:off x="5486041" y="2630384"/>
            <a:ext cx="2546195" cy="1846255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TRAAP Test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the TRAAP Test to check if a website is reliable:</a:t>
            </a:r>
            <a:endParaRPr lang="en-US" sz="1350" dirty="0">
              <a:solidFill>
                <a:srgbClr val="00B0F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914400" y="1718221"/>
            <a:ext cx="7620000" cy="157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⏰ </a:t>
            </a:r>
            <a:r>
              <a:rPr lang="en-US" sz="1350" b="1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Timeliness</a:t>
            </a: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Is it up-to-date?</a:t>
            </a:r>
            <a:endParaRPr lang="en-US" sz="1350" dirty="0">
              <a:solidFill>
                <a:srgbClr val="00B0F0"/>
              </a:solidFill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🎯 </a:t>
            </a:r>
            <a:r>
              <a:rPr lang="en-US" sz="1350" b="1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Relevance</a:t>
            </a: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Does it match my topic?</a:t>
            </a:r>
            <a:endParaRPr lang="en-US" sz="1350" dirty="0">
              <a:solidFill>
                <a:srgbClr val="00B0F0"/>
              </a:solidFill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👤 </a:t>
            </a:r>
            <a:r>
              <a:rPr lang="en-US" sz="1350" b="1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Authority</a:t>
            </a: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Who wrote it?</a:t>
            </a:r>
            <a:endParaRPr lang="en-US" sz="1350" dirty="0">
              <a:solidFill>
                <a:srgbClr val="00B0F0"/>
              </a:solidFill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</a:t>
            </a:r>
            <a:r>
              <a:rPr lang="en-US" sz="1350" b="1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Accuracy</a:t>
            </a: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Can I verify this elsewhere?</a:t>
            </a:r>
          </a:p>
          <a:p>
            <a:pPr marL="342900" indent="-342900">
              <a:lnSpc>
                <a:spcPts val="2430"/>
              </a:lnSpc>
              <a:buSzPct val="100000"/>
              <a:buFontTx/>
              <a:buChar char="•"/>
            </a:pPr>
            <a:r>
              <a:rPr lang="en-US" sz="140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🎭 </a:t>
            </a:r>
            <a:r>
              <a:rPr lang="en-US" sz="1400" b="1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Purpose</a:t>
            </a:r>
            <a:r>
              <a:rPr lang="en-US" sz="140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Is the website trying to inform or sell?</a:t>
            </a:r>
            <a:endParaRPr lang="en-US" sz="1400" dirty="0">
              <a:solidFill>
                <a:srgbClr val="00B0F0"/>
              </a:solidFill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1350" dirty="0">
              <a:solidFill>
                <a:srgbClr val="00B0F0"/>
              </a:solidFill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13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594D9129-7123-1850-2E2F-63823CE0EEB1}"/>
              </a:ext>
            </a:extLst>
          </p:cNvPr>
          <p:cNvSpPr/>
          <p:nvPr/>
        </p:nvSpPr>
        <p:spPr>
          <a:xfrm>
            <a:off x="609600" y="4678320"/>
            <a:ext cx="8083296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70"/>
              </a:lnSpc>
              <a:buNone/>
            </a:pPr>
            <a:r>
              <a:rPr lang="en-US" sz="10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Source: California State University, Chico. (n.d.). Evaluating Information – Applying the TRAAP Test. Meriam Library</a:t>
            </a:r>
            <a:r>
              <a:rPr lang="en-US" sz="10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050" dirty="0"/>
          </a:p>
        </p:txBody>
      </p:sp>
      <p:pic>
        <p:nvPicPr>
          <p:cNvPr id="7" name="Picture 6" descr="Cartoon character looking at a computer screen&#10;&#10;AI-generated content may be incorrect.">
            <a:extLst>
              <a:ext uri="{FF2B5EF4-FFF2-40B4-BE49-F238E27FC236}">
                <a16:creationId xmlns:a16="http://schemas.microsoft.com/office/drawing/2014/main" id="{88CEA447-3638-4998-DF44-CF8C85C1B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360" y="740641"/>
            <a:ext cx="3713901" cy="1943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Evaluating Your Sources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Good researchers check their sources carefully!</a:t>
            </a:r>
            <a:endParaRPr lang="en-US" sz="1350" dirty="0">
              <a:solidFill>
                <a:srgbClr val="00B0F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914400" y="1718221"/>
            <a:ext cx="7620000" cy="157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Look for trusted websites (.edu, .gov, .org)</a:t>
            </a:r>
            <a:endParaRPr lang="en-US" sz="1350" dirty="0">
              <a:solidFill>
                <a:srgbClr val="00B0F0"/>
              </a:solidFill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Check when information was published</a:t>
            </a:r>
            <a:endParaRPr lang="en-US" sz="1350" dirty="0">
              <a:solidFill>
                <a:srgbClr val="00B0F0"/>
              </a:solidFill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Find out who wrote the information</a:t>
            </a:r>
            <a:endParaRPr lang="en-US" sz="1350" dirty="0">
              <a:solidFill>
                <a:srgbClr val="00B0F0"/>
              </a:solidFill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Compare information across multiple sources</a:t>
            </a:r>
            <a:endParaRPr lang="en-US" sz="1350" dirty="0">
              <a:solidFill>
                <a:srgbClr val="00B0F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609600" y="3524101"/>
            <a:ext cx="8083296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70"/>
              </a:lnSpc>
              <a:buNone/>
            </a:pPr>
            <a:r>
              <a:rPr lang="en-US" sz="10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Sources: Johns Hopkins Library, Global Cognition Critical Thinking Resources</a:t>
            </a:r>
            <a:endParaRPr lang="en-US" sz="1050" dirty="0">
              <a:solidFill>
                <a:srgbClr val="00B0F0"/>
              </a:solidFill>
            </a:endParaRPr>
          </a:p>
        </p:txBody>
      </p:sp>
      <p:pic>
        <p:nvPicPr>
          <p:cNvPr id="7" name="Picture 6" descr="A person holding a magnifying glass and pencil&#10;&#10;AI-generated content may be incorrect.">
            <a:extLst>
              <a:ext uri="{FF2B5EF4-FFF2-40B4-BE49-F238E27FC236}">
                <a16:creationId xmlns:a16="http://schemas.microsoft.com/office/drawing/2014/main" id="{1372E8A0-A6D2-C3C2-CE6E-39F6458D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1369627"/>
            <a:ext cx="38100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Citing Your Sources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Always give credit when you use information from a website!</a:t>
            </a:r>
            <a:endParaRPr lang="en-US" sz="1350" dirty="0">
              <a:solidFill>
                <a:srgbClr val="00B0F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609600" y="1718221"/>
            <a:ext cx="808329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to include: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914400" y="2175421"/>
            <a:ext cx="7620000" cy="157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Author's name</a:t>
            </a:r>
            <a:endParaRPr lang="en-US" sz="1350" dirty="0">
              <a:solidFill>
                <a:srgbClr val="00B0F0"/>
              </a:solidFill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Article title</a:t>
            </a:r>
            <a:endParaRPr lang="en-US" sz="1350" dirty="0">
              <a:solidFill>
                <a:srgbClr val="00B0F0"/>
              </a:solidFill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Website name</a:t>
            </a:r>
            <a:endParaRPr lang="en-US" sz="1350" dirty="0">
              <a:solidFill>
                <a:srgbClr val="00B0F0"/>
              </a:solidFill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Date you found it</a:t>
            </a:r>
            <a:endParaRPr lang="en-US" sz="1350" dirty="0">
              <a:solidFill>
                <a:srgbClr val="00B0F0"/>
              </a:solidFill>
            </a:endParaRPr>
          </a:p>
        </p:txBody>
      </p:sp>
      <p:pic>
        <p:nvPicPr>
          <p:cNvPr id="7" name="Picture 6" descr="A red sign with white text&#10;&#10;AI-generated content may be incorrect.">
            <a:extLst>
              <a:ext uri="{FF2B5EF4-FFF2-40B4-BE49-F238E27FC236}">
                <a16:creationId xmlns:a16="http://schemas.microsoft.com/office/drawing/2014/main" id="{604E157B-F7D2-18A8-DF93-DF46F2AA0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12" y="525780"/>
            <a:ext cx="2810828" cy="37477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325835"/>
            <a:ext cx="7924800" cy="1535385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Citation Example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914400" y="1630635"/>
            <a:ext cx="7315200" cy="9257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Smith, Jane. "Rainforest Animals."</a:t>
            </a:r>
            <a:endParaRPr lang="en-US" sz="1350" dirty="0"/>
          </a:p>
          <a:p>
            <a:pPr marL="0" indent="0">
              <a:lnSpc>
                <a:spcPts val="243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350" dirty="0"/>
          </a:p>
          <a:p>
            <a:pPr marL="0" indent="0">
              <a:lnSpc>
                <a:spcPts val="2430"/>
              </a:lnSpc>
              <a:buNone/>
            </a:pPr>
            <a:r>
              <a:rPr lang="en-US" sz="1350" i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 Kids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Retrieved February 8, 2026,</a:t>
            </a:r>
            <a:endParaRPr lang="en-US" sz="1350" dirty="0"/>
          </a:p>
          <a:p>
            <a:pPr marL="0" indent="0">
              <a:lnSpc>
                <a:spcPts val="243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from www.natgeokids.com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09600" y="3166021"/>
            <a:ext cx="8083296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70"/>
              </a:lnSpc>
              <a:buNone/>
            </a:pPr>
            <a:r>
              <a:rPr lang="en-US" sz="10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Sources: Johns Hopkins Library Citation Guide, ISTE Standards</a:t>
            </a:r>
            <a:endParaRPr lang="en-US" sz="1050" dirty="0">
              <a:solidFill>
                <a:srgbClr val="00B0F0"/>
              </a:solidFill>
            </a:endParaRPr>
          </a:p>
        </p:txBody>
      </p:sp>
      <p:pic>
        <p:nvPicPr>
          <p:cNvPr id="7" name="Picture 6" descr="A cartoon character with a hat and sunglasses&#10;&#10;AI-generated content may be incorrect.">
            <a:extLst>
              <a:ext uri="{FF2B5EF4-FFF2-40B4-BE49-F238E27FC236}">
                <a16:creationId xmlns:a16="http://schemas.microsoft.com/office/drawing/2014/main" id="{4056D4CA-58DE-0463-26C8-DAADCFF0A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381" y="3166020"/>
            <a:ext cx="2768600" cy="15573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Plagiarism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808329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Plagiarism</a:t>
            </a:r>
            <a:r>
              <a:rPr lang="en-US" sz="150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= Copying someone else's work and pretending it's yours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609600" y="1859235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❌ </a:t>
            </a:r>
            <a:r>
              <a:rPr lang="en-US" sz="1350" b="1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Don't:</a:t>
            </a: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Copy and paste from a website without giving credit</a:t>
            </a:r>
            <a:endParaRPr lang="en-US" sz="1350" dirty="0">
              <a:solidFill>
                <a:srgbClr val="00B0F0"/>
              </a:solidFill>
            </a:endParaRPr>
          </a:p>
        </p:txBody>
      </p:sp>
      <p:pic>
        <p:nvPicPr>
          <p:cNvPr id="6" name="Picture 5" descr="A red circle with black text&#10;&#10;AI-generated content may be incorrect.">
            <a:extLst>
              <a:ext uri="{FF2B5EF4-FFF2-40B4-BE49-F238E27FC236}">
                <a16:creationId xmlns:a16="http://schemas.microsoft.com/office/drawing/2014/main" id="{638F6802-C815-EF7A-BA8E-B949F803F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420" y="2404020"/>
            <a:ext cx="2247900" cy="19481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Avoid Plagiarism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</a:t>
            </a:r>
            <a:r>
              <a:rPr lang="en-US" sz="1350" b="1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 this instead:</a:t>
            </a:r>
            <a:endParaRPr lang="en-US" sz="1350" dirty="0">
              <a:solidFill>
                <a:srgbClr val="00B0F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914400" y="1642021"/>
            <a:ext cx="7620000" cy="1154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 and learn from the website</a:t>
            </a:r>
            <a:endParaRPr lang="en-US" sz="1350" dirty="0">
              <a:solidFill>
                <a:srgbClr val="00B0F0"/>
              </a:solidFill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Write the information in your own words</a:t>
            </a:r>
            <a:endParaRPr lang="en-US" sz="1350" dirty="0">
              <a:solidFill>
                <a:srgbClr val="00B0F0"/>
              </a:solidFill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Cite your source</a:t>
            </a:r>
            <a:endParaRPr lang="en-US" sz="1350" dirty="0">
              <a:solidFill>
                <a:srgbClr val="00B0F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609600" y="3101206"/>
            <a:ext cx="8083296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70"/>
              </a:lnSpc>
              <a:buNone/>
            </a:pPr>
            <a:r>
              <a:rPr lang="en-US" sz="10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Sources: ISTE Digital Citizenship Standards, Academic Integrity Resources</a:t>
            </a:r>
            <a:endParaRPr lang="en-US" sz="1050" dirty="0">
              <a:solidFill>
                <a:srgbClr val="00B0F0"/>
              </a:solidFill>
            </a:endParaRPr>
          </a:p>
        </p:txBody>
      </p:sp>
      <p:pic>
        <p:nvPicPr>
          <p:cNvPr id="7" name="Picture 6" descr="Cartoon of a child sitting at a computer&#10;&#10;AI-generated content may be incorrect.">
            <a:extLst>
              <a:ext uri="{FF2B5EF4-FFF2-40B4-BE49-F238E27FC236}">
                <a16:creationId xmlns:a16="http://schemas.microsoft.com/office/drawing/2014/main" id="{C9582CCD-E8A3-E2C1-6993-4BB987973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480" y="1369627"/>
            <a:ext cx="3557862" cy="25972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Remember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325835"/>
            <a:ext cx="7620000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15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🔍 </a:t>
            </a:r>
            <a:r>
              <a:rPr lang="en-US" sz="150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Search Safely</a:t>
            </a:r>
            <a:endParaRPr lang="en-US" sz="1500" dirty="0">
              <a:solidFill>
                <a:srgbClr val="00B0F0"/>
              </a:solidFill>
            </a:endParaRPr>
          </a:p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150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Check Sources</a:t>
            </a:r>
            <a:endParaRPr lang="en-US" sz="1500" dirty="0">
              <a:solidFill>
                <a:srgbClr val="00B0F0"/>
              </a:solidFill>
            </a:endParaRPr>
          </a:p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150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📝 Give Credit</a:t>
            </a:r>
            <a:endParaRPr lang="en-US" sz="1500" dirty="0">
              <a:solidFill>
                <a:srgbClr val="00B0F0"/>
              </a:solidFill>
            </a:endParaRPr>
          </a:p>
        </p:txBody>
      </p:sp>
      <p:pic>
        <p:nvPicPr>
          <p:cNvPr id="7" name="Picture 6" descr="A yellow emoji with a graduation cap and sunglasses giving thumbs up&#10;&#10;AI-generated content may be incorrect.">
            <a:extLst>
              <a:ext uri="{FF2B5EF4-FFF2-40B4-BE49-F238E27FC236}">
                <a16:creationId xmlns:a16="http://schemas.microsoft.com/office/drawing/2014/main" id="{1116BF58-E809-60CB-C1D1-F6743240C9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985260" y="1117600"/>
            <a:ext cx="3860800" cy="26972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337</Words>
  <Application>Microsoft Macintosh PowerPoint</Application>
  <PresentationFormat>On-screen Show (16:9)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Perplexity 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Converted Presentation</dc:title>
  <dc:subject>PptxGenJS Presentation</dc:subject>
  <dc:creator>Perplexity</dc:creator>
  <cp:lastModifiedBy>william fonda</cp:lastModifiedBy>
  <cp:revision>8</cp:revision>
  <dcterms:created xsi:type="dcterms:W3CDTF">2026-02-08T10:13:40Z</dcterms:created>
  <dcterms:modified xsi:type="dcterms:W3CDTF">2026-02-08T20:26:17Z</dcterms:modified>
</cp:coreProperties>
</file>