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34"/>
    <p:restoredTop sz="94610"/>
  </p:normalViewPr>
  <p:slideViewPr>
    <p:cSldViewPr snapToGrid="0" snapToObjects="1">
      <p:cViewPr varScale="1">
        <p:scale>
          <a:sx n="169" d="100"/>
          <a:sy n="169" d="100"/>
        </p:scale>
        <p:origin x="19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314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dtechmagazine.com/k12/article/2018/09/schools-can-train-next-batch-cybersecurity-pros-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ewispalmer.org/page/technology" TargetMode="External"/><Relationship Id="rId5" Type="http://schemas.openxmlformats.org/officeDocument/2006/relationships/hyperlink" Target="https://www.npr.org/2024/03/11/1236995412/cybersecurity-hackers-schools-ransomware" TargetMode="External"/><Relationship Id="rId4" Type="http://schemas.openxmlformats.org/officeDocument/2006/relationships/hyperlink" Target="https://www.lewispalmer.org/page/data-privacy-and-security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20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yellow stairs leading to a building&#10;&#10;AI-generated content may be incorrect.">
            <a:extLst>
              <a:ext uri="{FF2B5EF4-FFF2-40B4-BE49-F238E27FC236}">
                <a16:creationId xmlns:a16="http://schemas.microsoft.com/office/drawing/2014/main" id="{8F482B9E-3F78-81BA-C2CB-D25083C78CC0}"/>
              </a:ext>
            </a:extLst>
          </p:cNvPr>
          <p:cNvPicPr>
            <a:picLocks/>
          </p:cNvPicPr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755175" y="1512615"/>
            <a:ext cx="7633651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45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Technology Safety &amp; Ethics</a:t>
            </a:r>
            <a:endParaRPr lang="en-US" sz="4500" dirty="0"/>
          </a:p>
        </p:txBody>
      </p:sp>
      <p:sp>
        <p:nvSpPr>
          <p:cNvPr id="3" name="Text 1"/>
          <p:cNvSpPr/>
          <p:nvPr/>
        </p:nvSpPr>
        <p:spPr>
          <a:xfrm>
            <a:off x="1826385" y="2427015"/>
            <a:ext cx="5491155" cy="319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20"/>
              </a:lnSpc>
              <a:buNone/>
            </a:pPr>
            <a:r>
              <a:rPr lang="en-US" sz="1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Proactive Strategies for Responsible Technology Use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3634151" y="2899395"/>
            <a:ext cx="1875623" cy="2399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890"/>
              </a:lnSpc>
              <a:buNone/>
            </a:pPr>
            <a:r>
              <a:rPr lang="en-US" sz="1350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Lewis Palmer District 38</a:t>
            </a:r>
            <a:endParaRPr lang="en-US" sz="1350" dirty="0">
              <a:solidFill>
                <a:srgbClr val="00B0F0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3637187" y="3444180"/>
            <a:ext cx="1869551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70"/>
              </a:lnSpc>
              <a:buNone/>
            </a:pPr>
            <a:r>
              <a:rPr lang="en-US" sz="1050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William Fonda • February 2026</a:t>
            </a:r>
            <a:endParaRPr lang="en-US" sz="105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Challenge: Blocked Content &amp; CIPA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609600" y="1249635"/>
            <a:ext cx="8083296" cy="2399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Potential Issues: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914400" y="1642021"/>
            <a:ext cx="7620000" cy="11543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Educational resources blocked by school firewall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Uncertainty about CIPA compliance for new tools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Inconsistent access to approved materials</a:t>
            </a:r>
            <a:endParaRPr lang="en-US" sz="13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is CIPA?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609600" y="1249635"/>
            <a:ext cx="8083296" cy="2399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Children's Internet Protection Act requires schools to: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914400" y="1642021"/>
            <a:ext cx="7620000" cy="11543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Block access to obscene or harmful content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Monitor student online activities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Implement internet safety policies</a:t>
            </a:r>
            <a:endParaRPr lang="en-US" sz="13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Solutions: Ensuring Material Access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914400" y="1249635"/>
            <a:ext cx="7620000" cy="157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Pre-test all websites and tools before lesson day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Submit vetted resources to LPSD IT for approval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Review LPSD's digital resources approved list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Maintain alternative resources if primary is blocked</a:t>
            </a:r>
            <a:endParaRPr lang="en-US" sz="13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Who Can Help: LPSD Support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914400" y="1249635"/>
            <a:ext cx="7620000" cy="157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Technology Services: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(719) 757-1564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Instructional Technology: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Contact building tech coordinator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Help Desk: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For network and device issues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Administration: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For student behavior concerns</a:t>
            </a:r>
            <a:endParaRPr lang="en-US" sz="13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20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874565"/>
            <a:ext cx="7924800" cy="8228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Class Presentation: Digital Footprint &amp; Password Safety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2174094" y="3002235"/>
            <a:ext cx="479573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Building responsible digital citizens one lesson at a time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Lesson Objectives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609600" y="1249635"/>
            <a:ext cx="8083296" cy="2399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Students will be able to: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914400" y="1642021"/>
            <a:ext cx="7620000" cy="11543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Define digital footprint and explain permanence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Identify safe vs. unsafe online sharing practices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Create and protect strong passwords</a:t>
            </a:r>
            <a:endParaRPr lang="en-US" sz="13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is a Digital Footprint?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609600" y="1249635"/>
            <a:ext cx="808329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Everything you post, share, or do online leaves a permanent trail that others can see.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609600" y="1744935"/>
            <a:ext cx="8083296" cy="2399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Message: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Think before you click—once it's online, it's there forever!</a:t>
            </a:r>
            <a:endParaRPr lang="en-US" sz="13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Activity: Think Before You Share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609600" y="1249635"/>
            <a:ext cx="8083296" cy="2399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Would you share this online?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914400" y="1642021"/>
            <a:ext cx="7620000" cy="11543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full name and address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photo of your family vacation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Mean comments about a classmate</a:t>
            </a:r>
            <a:endParaRPr lang="en-US" sz="13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Strong Passwords Matter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609600" y="1249635"/>
            <a:ext cx="8083296" cy="2399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Weak passwords make it easy for hackers to access your information and pretend to be you online.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609600" y="1718221"/>
            <a:ext cx="8083296" cy="2399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LPSD Tip: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Never use the same password for everything!</a:t>
            </a:r>
            <a:endParaRPr lang="en-US" sz="13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Strong Password Tips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914400" y="1249635"/>
            <a:ext cx="7620000" cy="157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 at least 8 characters with numbers and symbols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Avoid obvious choices like birthdays or pet names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Never share passwords with friends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Change passwords regularly</a:t>
            </a:r>
            <a:endParaRPr lang="en-US" sz="1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Cybersecurity Matters in K-12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914400" y="1249635"/>
            <a:ext cx="7620000" cy="157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Over 350 cyber incidents targeted K-12 schools from 2016-2018 (EdTech Magazine, 2018)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Incidents result in loss of instructional time and student data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Schools hold sensitive personal information vulnerable to theft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Proactive education reduces risk and builds digital citizenship</a:t>
            </a:r>
            <a:endParaRPr lang="en-US" sz="13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Being an Ethical Digital Citizen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914400" y="1249635"/>
            <a:ext cx="7620000" cy="157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Respect others online as you do in person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Report cyberbullying or inappropriate content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Protect your own and others' personal information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 technology for learning and positive purposes</a:t>
            </a:r>
            <a:endParaRPr lang="en-US" sz="135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Opportunity Ahead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609600" y="1249635"/>
            <a:ext cx="7924800" cy="479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Cybersecurity offers students meaningful career pathways with 3.5 million unfilled jobs projected by 2021 (EdTech Magazine, 2018).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609600" y="1882006"/>
            <a:ext cx="8083296" cy="2399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Early education in digital safety prepares students to become ethical defenders of digital spaces.</a:t>
            </a:r>
            <a:endParaRPr lang="en-US" sz="135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Takeaways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914400" y="1249635"/>
            <a:ext cx="7620000" cy="157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Proactive teaching prevents technology problems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LPSD provides robust support and security infrastructure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 citizenship is essential at all grade levels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Preparation and backup plans ensure lesson success</a:t>
            </a:r>
            <a:endParaRPr lang="en-US" sz="135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References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914400" y="1249634"/>
            <a:ext cx="7620000" cy="36775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80"/>
              </a:lnSpc>
            </a:pPr>
            <a:r>
              <a:rPr lang="en-US" sz="10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EdTech Magazine. (2018, September). Schools can train the next batch of cybersecurity pros. </a:t>
            </a:r>
            <a:r>
              <a:rPr lang="en-US" sz="1050" i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EdTech Magazine</a:t>
            </a:r>
            <a:r>
              <a:rPr lang="en-US" sz="10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</a:t>
            </a:r>
            <a:r>
              <a:rPr lang="en-US" sz="10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3"/>
              </a:rPr>
              <a:t>https://edtechmagazine.com/k12/article/2018/09/schools-can-train-next-batch-cybersecurity-pros-0</a:t>
            </a:r>
            <a:r>
              <a:rPr lang="en-US" sz="10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</a:p>
          <a:p>
            <a:pPr>
              <a:lnSpc>
                <a:spcPts val="1680"/>
              </a:lnSpc>
            </a:pPr>
            <a:r>
              <a:rPr lang="en-US" sz="10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Lewis-Palmer School District 38. (n.d.). </a:t>
            </a:r>
            <a:r>
              <a:rPr lang="en-US" sz="1050" i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privacy and security</a:t>
            </a:r>
            <a:r>
              <a:rPr lang="en-US" sz="10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</a:t>
            </a:r>
            <a:r>
              <a:rPr lang="en-US" sz="10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4"/>
              </a:rPr>
              <a:t>https://www.lewispalmer.org/page/data-privacy-and-security</a:t>
            </a:r>
            <a:endParaRPr lang="en-US" sz="1050" dirty="0">
              <a:solidFill>
                <a:srgbClr val="CBD5E1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>
              <a:lnSpc>
                <a:spcPts val="1680"/>
              </a:lnSpc>
            </a:pPr>
            <a:r>
              <a:rPr lang="en-US" sz="10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NPR. (2024, March 10). Schools don't have great cybersecurity, and hackers have caught on. </a:t>
            </a:r>
            <a:r>
              <a:rPr lang="en-US" sz="10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5"/>
              </a:rPr>
              <a:t>https://www.npr.org/2024/03/11/1236995412/cybersecurity-hackers-schools-ransomware</a:t>
            </a:r>
            <a:endParaRPr lang="en-US" sz="1050" dirty="0">
              <a:solidFill>
                <a:srgbClr val="CBD5E1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>
              <a:lnSpc>
                <a:spcPts val="1680"/>
              </a:lnSpc>
            </a:pPr>
            <a:r>
              <a:rPr lang="en-US" sz="10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Lewis-Palmer School District 38. (n.d.). </a:t>
            </a:r>
            <a:r>
              <a:rPr lang="en-US" sz="1050" i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Information technology services</a:t>
            </a:r>
            <a:r>
              <a:rPr lang="en-US" sz="10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</a:t>
            </a:r>
            <a:r>
              <a:rPr lang="en-US" sz="10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6"/>
              </a:rPr>
              <a:t>https://www.lewispalmer.org/page/technology</a:t>
            </a:r>
            <a:endParaRPr lang="en-US" sz="1050" dirty="0">
              <a:solidFill>
                <a:srgbClr val="CBD5E1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>
              <a:lnSpc>
                <a:spcPts val="1680"/>
              </a:lnSpc>
            </a:pPr>
            <a:r>
              <a:rPr lang="en-US" sz="10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Journal. (2017, March 31). Ed tech strategies publishes K-12 cyber incident map. </a:t>
            </a:r>
            <a:r>
              <a:rPr lang="en-US" sz="1050" i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Journal</a:t>
            </a:r>
            <a:r>
              <a:rPr lang="en-US" sz="10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https://</a:t>
            </a:r>
            <a:r>
              <a:rPr lang="en-US" sz="1050" dirty="0" err="1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thejournal.com</a:t>
            </a:r>
            <a:r>
              <a:rPr lang="en-US" sz="10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/articles/2017/03/31/ed-tech-strategies-publishes-k12-cyber-incident-map.aspx</a:t>
            </a:r>
            <a:endParaRPr lang="en-US" sz="1050" dirty="0"/>
          </a:p>
          <a:p>
            <a:pPr>
              <a:lnSpc>
                <a:spcPts val="1680"/>
              </a:lnSpc>
            </a:pPr>
            <a:endParaRPr lang="en-US" sz="1050" dirty="0"/>
          </a:p>
          <a:p>
            <a:pPr>
              <a:lnSpc>
                <a:spcPts val="1680"/>
              </a:lnSpc>
            </a:pPr>
            <a:endParaRPr lang="en-US" sz="1050" dirty="0">
              <a:solidFill>
                <a:srgbClr val="CBD5E1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>
              <a:lnSpc>
                <a:spcPts val="1680"/>
              </a:lnSpc>
            </a:pPr>
            <a:endParaRPr lang="en-US" sz="1050" dirty="0"/>
          </a:p>
          <a:p>
            <a:pPr marL="0" indent="0">
              <a:lnSpc>
                <a:spcPts val="1680"/>
              </a:lnSpc>
              <a:buNone/>
            </a:pPr>
            <a:endParaRPr lang="en-US" sz="1050" dirty="0">
              <a:solidFill>
                <a:srgbClr val="CBD5E1"/>
              </a:solidFill>
              <a:latin typeface="Arial" pitchFamily="34" charset="0"/>
              <a:cs typeface="Arial" pitchFamily="34" charset="-120"/>
            </a:endParaRPr>
          </a:p>
          <a:p>
            <a:pPr marL="0" indent="0">
              <a:lnSpc>
                <a:spcPts val="1680"/>
              </a:lnSpc>
              <a:buNone/>
            </a:pP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914400" y="1828726"/>
            <a:ext cx="7772400" cy="28415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80"/>
              </a:lnSpc>
              <a:buNone/>
            </a:pPr>
            <a:endParaRPr lang="en-US" sz="1050" dirty="0"/>
          </a:p>
          <a:p>
            <a:pPr marL="0" indent="0">
              <a:lnSpc>
                <a:spcPts val="1680"/>
              </a:lnSpc>
              <a:buNone/>
            </a:pPr>
            <a:endParaRPr lang="en-US" sz="105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020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24014" y="1853580"/>
            <a:ext cx="2495897" cy="548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320"/>
              </a:lnSpc>
              <a:buNone/>
            </a:pPr>
            <a:r>
              <a:rPr lang="en-US" sz="36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Thank You!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3513466" y="2630760"/>
            <a:ext cx="211706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Questions or Feedback?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2227074" y="3049860"/>
            <a:ext cx="4689778" cy="2399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890"/>
              </a:lnSpc>
              <a:buNone/>
            </a:pPr>
            <a:r>
              <a:rPr lang="en-US" sz="135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Let's work together to build safe, responsible digital learners.</a:t>
            </a:r>
            <a:endParaRPr lang="en-US" sz="13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LPSD Technology Vision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609600" y="1249635"/>
            <a:ext cx="7924800" cy="479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Lewis Palmer District 38 leverages technology to engage, empower, and inspire lifelong learners as local, national, and global citizens.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914400" y="1958206"/>
            <a:ext cx="7620000" cy="11543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Regular security audits and professional monitoring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Industry-standard security protocols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Privacy Addendums with all vendors</a:t>
            </a:r>
            <a:endParaRPr lang="en-US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Challenge: Student Misuse of Technology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609600" y="1249635"/>
            <a:ext cx="8083296" cy="2399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Potential Issues: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914400" y="1642021"/>
            <a:ext cx="7620000" cy="11543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Accessing inappropriate content or bypassing filters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Cyberbullying or harmful online communication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Sharing passwords or personal information</a:t>
            </a:r>
            <a:endParaRPr lang="en-US" sz="13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Solutions: Building Responsible Users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914400" y="1249635"/>
            <a:ext cx="7620000" cy="157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Teach digital citizenship from day one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Establish clear expectations aligned with LPSD policies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Practice identifying safe vs. unsafe online behavior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 appropriate technology use consistently</a:t>
            </a:r>
            <a:endParaRPr lang="en-US" sz="13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Challenge: Access &amp; Infrastructure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609600" y="1249635"/>
            <a:ext cx="8083296" cy="2399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Potential Issues: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914400" y="1642021"/>
            <a:ext cx="7620000" cy="11543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Multiple students accessing network simultaneously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BYOD security vulnerabilities and inconsistent devices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Bandwidth limitations during peak usage</a:t>
            </a:r>
            <a:endParaRPr lang="en-US" sz="13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Solutions: Ensuring Equitable Access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914400" y="1249635"/>
            <a:ext cx="7620000" cy="157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Schedule high-bandwidth activities strategically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Provide clear BYOD guidelines and parent communication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Maintain updated device inventory and charging stations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Create offline backup activities for connectivity issues</a:t>
            </a:r>
            <a:endParaRPr lang="en-US" sz="13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Challenge: Technical Malfunctions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609600" y="1249635"/>
            <a:ext cx="8083296" cy="2399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Common Problems: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914400" y="1642021"/>
            <a:ext cx="7620000" cy="11543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Devices not connecting to network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Uncharged devices or dead batteries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Forgotten passwords and login issues</a:t>
            </a:r>
            <a:endParaRPr lang="en-US" sz="13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Solutions: Technical Preparedness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914400" y="1249635"/>
            <a:ext cx="7620000" cy="157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Teach students device care and charging routines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Create password storage system (secure physical location)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Have backup devices available for immediate use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Troubleshoot common issues before lesson begins</a:t>
            </a:r>
            <a:endParaRPr lang="en-US" sz="13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861</Words>
  <Application>Microsoft Macintosh PowerPoint</Application>
  <PresentationFormat>On-screen Show (16:9)</PresentationFormat>
  <Paragraphs>136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Perplexity 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Converted Presentation</dc:title>
  <dc:subject>PptxGenJS Presentation</dc:subject>
  <dc:creator>Perplexity</dc:creator>
  <cp:lastModifiedBy>william fonda</cp:lastModifiedBy>
  <cp:revision>3</cp:revision>
  <dcterms:created xsi:type="dcterms:W3CDTF">2026-02-21T20:43:54Z</dcterms:created>
  <dcterms:modified xsi:type="dcterms:W3CDTF">2026-02-22T17:05:05Z</dcterms:modified>
</cp:coreProperties>
</file>